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414" autoAdjust="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C18A7-6FBA-4C01-95A7-6530782E05DA}" type="datetimeFigureOut">
              <a:rPr lang="th-TH" smtClean="0"/>
              <a:t>08/08/68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93-1ECA-44E6-8A1B-BB93E591BE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710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C3D93-1ECA-44E6-8A1B-BB93E591BEDA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730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C3D93-1ECA-44E6-8A1B-BB93E591BEDA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204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8A9B74-A753-4713-8226-FA58B9BFF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579" y="1325690"/>
            <a:ext cx="7766936" cy="3346671"/>
          </a:xfrm>
        </p:spPr>
        <p:txBody>
          <a:bodyPr/>
          <a:lstStyle/>
          <a:p>
            <a:pPr algn="l"/>
            <a:r>
              <a:rPr lang="th-TH" sz="5300" b="1" dirty="0">
                <a:solidFill>
                  <a:schemeClr val="tx1"/>
                </a:solidFill>
                <a:cs typeface="+mn-cs"/>
              </a:rPr>
              <a:t>ระเบียบกระทรวงมหาดไทย </a:t>
            </a:r>
            <a:br>
              <a:rPr lang="th-TH" sz="5300" b="1" dirty="0">
                <a:solidFill>
                  <a:schemeClr val="tx1"/>
                </a:solidFill>
                <a:cs typeface="+mn-cs"/>
              </a:rPr>
            </a:br>
            <a:r>
              <a:rPr lang="th-TH" sz="5300" b="1" dirty="0">
                <a:solidFill>
                  <a:schemeClr val="tx1"/>
                </a:solidFill>
                <a:cs typeface="+mn-cs"/>
              </a:rPr>
              <a:t>ว่าด้วยการเบิกจ่ายเงินตอบแทน</a:t>
            </a:r>
            <a:br>
              <a:rPr lang="th-TH" sz="5300" b="1" dirty="0">
                <a:solidFill>
                  <a:schemeClr val="tx1"/>
                </a:solidFill>
                <a:cs typeface="+mn-cs"/>
              </a:rPr>
            </a:br>
            <a:r>
              <a:rPr lang="th-TH" sz="5300" b="1" dirty="0">
                <a:solidFill>
                  <a:schemeClr val="tx1"/>
                </a:solidFill>
                <a:cs typeface="+mn-cs"/>
              </a:rPr>
              <a:t>การปฏิบัติงานนอกเวลาราชการขององค์กรปกครองส่วนท้องถิ่น พ.ศ.2559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6C249BF4-ECE4-47AE-95C6-0DA9B4538B60}"/>
              </a:ext>
            </a:extLst>
          </p:cNvPr>
          <p:cNvSpPr txBox="1"/>
          <p:nvPr/>
        </p:nvSpPr>
        <p:spPr>
          <a:xfrm>
            <a:off x="1366924" y="5786301"/>
            <a:ext cx="4729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4589A2E2-9435-4614-9058-043D62951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579" y="112598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01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A3283C9-7151-428D-B458-BFA531AAF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4037"/>
            <a:ext cx="8596668" cy="1526363"/>
          </a:xfrm>
        </p:spPr>
        <p:txBody>
          <a:bodyPr>
            <a:normAutofit fontScale="90000"/>
          </a:bodyPr>
          <a:lstStyle/>
          <a:p>
            <a:r>
              <a:rPr lang="th-TH" dirty="0"/>
              <a:t>	</a:t>
            </a:r>
            <a:r>
              <a:rPr lang="th-TH" dirty="0">
                <a:solidFill>
                  <a:schemeClr val="tx1"/>
                </a:solidFill>
                <a:cs typeface="+mn-cs"/>
              </a:rPr>
              <a:t>โดยที่เป็นการสมควรให้มีระเบียบเกี่ยวกับการเบิกจ่ายเงินตอบแทน</a:t>
            </a:r>
            <a:br>
              <a:rPr lang="th-TH" dirty="0">
                <a:solidFill>
                  <a:schemeClr val="tx1"/>
                </a:solidFill>
                <a:cs typeface="+mn-cs"/>
              </a:rPr>
            </a:br>
            <a:r>
              <a:rPr lang="th-TH" dirty="0">
                <a:solidFill>
                  <a:schemeClr val="tx1"/>
                </a:solidFill>
                <a:cs typeface="+mn-cs"/>
              </a:rPr>
              <a:t>การปฎิบัติงานนอกเวลาราชการขององค์กรปกครองส่วนท้องถิ่น               เพื่อให้องค์กรปกครองส่วนท้องถิ่นถือปฏิบัติ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45BDACC-1D5B-4E10-845E-EB78716B4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ข้อ 1.</a:t>
            </a:r>
            <a:r>
              <a:rPr lang="th-TH" sz="3200" b="1" dirty="0">
                <a:solidFill>
                  <a:schemeClr val="tx1"/>
                </a:solidFill>
              </a:rPr>
              <a:t> </a:t>
            </a:r>
            <a:r>
              <a:rPr lang="th-TH" sz="3200" dirty="0">
                <a:solidFill>
                  <a:schemeClr val="tx1"/>
                </a:solidFill>
              </a:rPr>
              <a:t>ระเบียบนี้เรียกว่า “ระเบียบกระทรวงมหาดไทยว่าด้วยการเบิกจ่ายเงินตอบแทนการปฏิบัติงานนอกเวลาราชการขององค์กรปกครองส่วนท้องถิ่น   พ.ศ. 2559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ข้อ 2.</a:t>
            </a:r>
            <a:r>
              <a:rPr lang="th-TH" sz="3200" b="1" dirty="0">
                <a:solidFill>
                  <a:schemeClr val="tx1"/>
                </a:solidFill>
              </a:rPr>
              <a:t> </a:t>
            </a:r>
            <a:r>
              <a:rPr lang="th-TH" sz="3200" dirty="0">
                <a:solidFill>
                  <a:schemeClr val="tx1"/>
                </a:solidFill>
              </a:rPr>
              <a:t>ระเบียบให้ใช้บังคับเมื่อพ้นกำหนดสามสิบวันนับแต่วันประกาศใน      ราชกิจจานุเบกษาเป็นต้นไป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ข้อ 3.</a:t>
            </a:r>
            <a:r>
              <a:rPr lang="th-TH" sz="3200" b="1" dirty="0">
                <a:solidFill>
                  <a:schemeClr val="tx1"/>
                </a:solidFill>
              </a:rPr>
              <a:t> </a:t>
            </a:r>
            <a:r>
              <a:rPr lang="th-TH" sz="3200" dirty="0">
                <a:solidFill>
                  <a:schemeClr val="tx1"/>
                </a:solidFill>
              </a:rPr>
              <a:t>บรรดาระเบียบ ข้อบังคับ ประกาศ คำสั่งหรือหนังสือสั่งการอื่นใด ซึ่งขัดแย้งกับระเบียบนี้ ให้ใช้ระเบียบนี้แทน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E93064C2-449C-4ED6-8F3F-8E841ECDF653}"/>
              </a:ext>
            </a:extLst>
          </p:cNvPr>
          <p:cNvSpPr txBox="1"/>
          <p:nvPr/>
        </p:nvSpPr>
        <p:spPr>
          <a:xfrm>
            <a:off x="677334" y="6223130"/>
            <a:ext cx="4837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04F66207-71D3-43B6-9030-586AC4ADF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5752" y="0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8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29C84A7-BC54-458B-95D3-17B45416C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0614"/>
          </a:xfrm>
        </p:spPr>
        <p:txBody>
          <a:bodyPr>
            <a:normAutofit fontScale="90000"/>
          </a:bodyPr>
          <a:lstStyle/>
          <a:p>
            <a:r>
              <a:rPr lang="th-TH" b="1" dirty="0"/>
              <a:t>ข้อ 4. </a:t>
            </a:r>
            <a:r>
              <a:rPr lang="th-TH" dirty="0">
                <a:solidFill>
                  <a:schemeClr val="tx1"/>
                </a:solidFill>
              </a:rPr>
              <a:t>ในระเบียบนี้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5608B8-EE06-46B7-9BB1-A6C0E314E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0215"/>
            <a:ext cx="8946168" cy="4861148"/>
          </a:xfrm>
        </p:spPr>
        <p:txBody>
          <a:bodyPr>
            <a:noAutofit/>
          </a:bodyPr>
          <a:lstStyle/>
          <a:p>
            <a:r>
              <a:rPr lang="th-TH" sz="2200" dirty="0">
                <a:solidFill>
                  <a:schemeClr val="tx1"/>
                </a:solidFill>
              </a:rPr>
              <a:t>“องค์กรปกครองส่วนท้องถิ่น” หมายความว่า องค์การบริหารส่วนจังหวัด เทศบาลและองค์การบริหารส่วนตำบล</a:t>
            </a:r>
          </a:p>
          <a:p>
            <a:r>
              <a:rPr lang="th-TH" sz="2200" dirty="0">
                <a:solidFill>
                  <a:schemeClr val="tx1"/>
                </a:solidFill>
              </a:rPr>
              <a:t>“ผู้บริหารท้องถิ่น” หมายความว่า นายกองค์การบริหารส่วนจังหวัด นายกเทศมนตรีและนายกองค์การบริหารส่วนตำบล</a:t>
            </a:r>
          </a:p>
          <a:p>
            <a:r>
              <a:rPr lang="th-TH" sz="2200" dirty="0">
                <a:solidFill>
                  <a:schemeClr val="tx1"/>
                </a:solidFill>
              </a:rPr>
              <a:t>“เจ้าหน้าที่ท้องถิ่น” หมายความว่า ข้าราชการองค์การบริหารส่วนจังหวัด พนักงานเทศบาล พนักงานส่วนตำบล ลูกจ้าง และพนักงานจ้างขององค์กรปกครองส่วนท้องถิ่น</a:t>
            </a:r>
          </a:p>
          <a:p>
            <a:r>
              <a:rPr lang="th-TH" sz="2200" dirty="0">
                <a:solidFill>
                  <a:schemeClr val="tx1"/>
                </a:solidFill>
              </a:rPr>
              <a:t>“เงินตอบแทน” หมายความว่า เงินที่จ่ายให้แก่เจ้าหน้าที่ท้องถิ่นที่ปฏิบัติงานตามหน้าที่ปกติโดยลักษณะงานส่วนใหญ่ต้องปฏิบัติงานในที่ตั้งสำนักงานและได้ปฏิบัติงานนั้นนอกเวลาราชการนอกในที่ตั้งสำนักงานหรือโดยลักษณะงานส่วนใหญ่ต้องปฏิบัติงานนอกที่ตั้งสำนักงานและได้ปฏิบัติงานนั้นนอกเวลาราชการนอกที่ตั้งสำนักงาน หรือโดยลักษณะงานปกติต้องปฏิบัติงานในลักษณะเป็นผลัดหรือกะ และได้ปฏิบัติงานนั้นนอกผลัดหรือกะของตนและให้หมายความรวมถึงค่าตอบแทนตามกฎหมายว่าด้วยสภาตำบลและองค์การบริหารส่วนตำบลด้วย</a:t>
            </a:r>
          </a:p>
          <a:p>
            <a:r>
              <a:rPr lang="th-TH" sz="2200" dirty="0">
                <a:solidFill>
                  <a:schemeClr val="tx1"/>
                </a:solidFill>
              </a:rPr>
              <a:t>เวลาราชการ” หมายความว่า เวลาระหว่าง 08.30 ถึง 16.30 น. ของวันทำการ และให้หมายความรวมถึงช่วงเวลาอื่นที่องค์กรปกครองส่วนท้องถิ่นกำหนดให้เจ้าหน้าที่ท้องถิ่นในสังกัดปฏิบัติงานเป็นผลัดหรือกะหรือเป็นอย่างอื่นด้วย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3D48C6BC-BF4C-4520-A867-05297076F5CE}"/>
              </a:ext>
            </a:extLst>
          </p:cNvPr>
          <p:cNvSpPr txBox="1"/>
          <p:nvPr/>
        </p:nvSpPr>
        <p:spPr>
          <a:xfrm>
            <a:off x="677334" y="6017567"/>
            <a:ext cx="47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ED0CBC84-81BE-466D-A2FA-3D4ED97BD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5252" y="0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3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CE26AB6-02A0-4FFF-99E5-6BF17707D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0488"/>
          </a:xfrm>
        </p:spPr>
        <p:txBody>
          <a:bodyPr/>
          <a:lstStyle/>
          <a:p>
            <a:pPr algn="ctr"/>
            <a:r>
              <a:rPr lang="th-TH" dirty="0"/>
              <a:t>(ต่อ)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C2138C8-2503-4933-8574-B687BA9C2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500" dirty="0">
                <a:solidFill>
                  <a:schemeClr val="tx1"/>
                </a:solidFill>
              </a:rPr>
              <a:t>“วันทำการ” หมายความว่า วันจันทร์ถึงวันศุกร์ ที่ไม่ใช่วันหยุดราชการ และให้หมายความรวมถึง          วันทำการที่องค์กรปกครองส่วนท้องถิ่นกำหนดเป็นอย่างอื่นด้วย</a:t>
            </a:r>
          </a:p>
          <a:p>
            <a:r>
              <a:rPr lang="th-TH" sz="2500" dirty="0">
                <a:solidFill>
                  <a:schemeClr val="tx1"/>
                </a:solidFill>
              </a:rPr>
              <a:t>“วันหยุดราชการ” หมายความว่า วันเสาร์และวันอาทิตย์ และให้หมายความรวมถึงวันหยุดราชการประจำปีหรือวันหยุดพิเศษอื่นๆ ที่คณะรัฐมนตรีกำหนดให้เป็นวันหยุดราชการนอกเหนือจากวันหยุดราชการประจำปี</a:t>
            </a:r>
          </a:p>
          <a:p>
            <a:r>
              <a:rPr lang="th-TH" sz="2500" dirty="0">
                <a:solidFill>
                  <a:schemeClr val="tx1"/>
                </a:solidFill>
              </a:rPr>
              <a:t>การปฏิบัติงานเป็นผลัดหรือกะ หมายความว่า การปฏิบัติงานประจำตามหน้าที่ของเจ้าหน้าที่ท้องถิ่นในองค์กรปกครองส่วนท้องถิ่นนั้นๆ ซึ่งจัดให้มีการปฏิบัติงานผลัดเปลี่ยนหมุนเวียนกันตลอดยี่สิบสี่ชั่วโมงเวลาที่ปฏิบัติงานดังกล่าวถือเป็นเวลาราชการของเจ้าหน้าที่ท้องถิ่นผู้นั้น ทั้งนี้ การปฎิบัติงานในผลัดหรือกะหนึ่งๆ ต้องมีเวลาไม่น้อยกว่าแปดชั่วโมง โดยรวมเวลาหยุดพัก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9CD71DB5-888E-4EC5-9BCB-90B065382885}"/>
              </a:ext>
            </a:extLst>
          </p:cNvPr>
          <p:cNvSpPr txBox="1"/>
          <p:nvPr/>
        </p:nvSpPr>
        <p:spPr>
          <a:xfrm>
            <a:off x="677334" y="6269659"/>
            <a:ext cx="4759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sp>
        <p:nvSpPr>
          <p:cNvPr id="5" name="ลูกศร: ลง 4">
            <a:extLst>
              <a:ext uri="{FF2B5EF4-FFF2-40B4-BE49-F238E27FC236}">
                <a16:creationId xmlns:a16="http://schemas.microsoft.com/office/drawing/2014/main" id="{71C0619F-4BC9-4E21-8D17-4A61EEA8CF8F}"/>
              </a:ext>
            </a:extLst>
          </p:cNvPr>
          <p:cNvSpPr/>
          <p:nvPr/>
        </p:nvSpPr>
        <p:spPr>
          <a:xfrm>
            <a:off x="4830702" y="1439551"/>
            <a:ext cx="289932" cy="4927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80B03481-B2CC-436A-8F78-12AD7E2C44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421" y="0"/>
            <a:ext cx="1104755" cy="1020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11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895A68EF-F20C-4C83-A786-62AD8340DA97}"/>
              </a:ext>
            </a:extLst>
          </p:cNvPr>
          <p:cNvSpPr txBox="1"/>
          <p:nvPr/>
        </p:nvSpPr>
        <p:spPr>
          <a:xfrm>
            <a:off x="961685" y="6138973"/>
            <a:ext cx="4725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sp>
        <p:nvSpPr>
          <p:cNvPr id="8" name="ตัวแทนเนื้อหา 7">
            <a:extLst>
              <a:ext uri="{FF2B5EF4-FFF2-40B4-BE49-F238E27FC236}">
                <a16:creationId xmlns:a16="http://schemas.microsoft.com/office/drawing/2014/main" id="{43235371-BF47-4773-BE74-D85BA6F6D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008" y="257362"/>
            <a:ext cx="8596668" cy="5991038"/>
          </a:xfrm>
        </p:spPr>
        <p:txBody>
          <a:bodyPr>
            <a:noAutofit/>
          </a:bodyPr>
          <a:lstStyle/>
          <a:p>
            <a:r>
              <a:rPr lang="th-TH" sz="2600" b="1" dirty="0">
                <a:solidFill>
                  <a:schemeClr val="accent1"/>
                </a:solidFill>
              </a:rPr>
              <a:t>ข้อ 5.</a:t>
            </a:r>
            <a:r>
              <a:rPr lang="th-TH" sz="2600" b="1" dirty="0">
                <a:solidFill>
                  <a:schemeClr val="tx1"/>
                </a:solidFill>
              </a:rPr>
              <a:t> </a:t>
            </a:r>
            <a:r>
              <a:rPr lang="th-TH" sz="2600" dirty="0">
                <a:solidFill>
                  <a:schemeClr val="tx1"/>
                </a:solidFill>
              </a:rPr>
              <a:t>การปฏิบัติงานนอกเวลาราชการต้องได้รับอนุมัติจากผู้บริหารท้องถิ่นก่อนการปฏิบัติงานนอกเวลาราชการ และต้องมีงบประมาณเพื่อการนี้เพียงพอในการเบิกจ่าย โดยให้พิจารณาเฉพาะช่วงเวลาที่จำเป็นต้องอยู่ปฏิบัติงานนอกเวลาราชการในครั้งนั้นๆ เพื่อประโยชน์ของงานราชการเป็นสำคัญและให้คำนึงถึงความเหมาะสมและสอดคล้องกับระบบและวิธีการจัดการงบประมาณแบบมุ่งเน้นผลงานตามยุทธศาสตร์ขององค์กรปกครองส่วนท้องถิ่น                                                                                              		กรณีที่มีราชการจำเป็นเร่งด่วนต้องปฏิบัติงานนอกเวลาราชการ โดยยังไม่ได้รับอนุมัติตามวรรคหนึ่ง ให้ดำเนินการขออนุมัติจากผู้มีอำนาจโดยไม่ชักช้า และให้แจ้งเหตุแห่งความจำเป็นที่ไม่อาจขออนุมัติก่อนได้</a:t>
            </a:r>
          </a:p>
          <a:p>
            <a:r>
              <a:rPr lang="th-TH" sz="2600" b="1" dirty="0">
                <a:solidFill>
                  <a:schemeClr val="accent1"/>
                </a:solidFill>
              </a:rPr>
              <a:t>ข้อ 6.</a:t>
            </a:r>
            <a:r>
              <a:rPr lang="th-TH" sz="2600" b="1" dirty="0">
                <a:solidFill>
                  <a:schemeClr val="tx1"/>
                </a:solidFill>
              </a:rPr>
              <a:t> </a:t>
            </a:r>
            <a:r>
              <a:rPr lang="th-TH" sz="2600" dirty="0">
                <a:solidFill>
                  <a:schemeClr val="tx1"/>
                </a:solidFill>
              </a:rPr>
              <a:t>กรณีที่เจ้าหน้าที่ท้องถิ่น ได้รับคำสั่งให้เดินทางไปราชการตามระเบียบกระทรวงมหาดไทยว่าด้วยค่าใช้จ่ายในการเดินทางไปราชการของเจ้าหน้าที่ท้องถิ่น ไม่มีสิทธิได้รับเงินตอบแทน เว้นแต่ได้รับอนุมัติให้ปฏิบัติงานนอกเวลาราชการก่อนการเดินทางไปราชการ เมื่อการเดินทางไปราชการนั้นเสร็จสิ้นและกลับถึงที่ตั้งสำนักงานในวันใด หากจำเป็นต้องปฏิบัติงานนอกเวลาราชการใน   วันนั้น ให้เบิกเงินตอบแทนได้</a:t>
            </a:r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4EF23ADB-8BE8-452F-B7FC-F3A88A8F05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8325" y="0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9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8517C84-5C25-47FB-B142-0F446246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5275"/>
            <a:ext cx="8596668" cy="542925"/>
          </a:xfrm>
        </p:spPr>
        <p:txBody>
          <a:bodyPr>
            <a:normAutofit fontScale="90000"/>
          </a:bodyPr>
          <a:lstStyle/>
          <a:p>
            <a:r>
              <a:rPr lang="th-TH" b="1" dirty="0">
                <a:cs typeface="+mn-cs"/>
              </a:rPr>
              <a:t>ข้อ 7. </a:t>
            </a:r>
            <a:r>
              <a:rPr lang="th-TH" dirty="0">
                <a:solidFill>
                  <a:schemeClr val="tx1"/>
                </a:solidFill>
                <a:cs typeface="+mn-cs"/>
              </a:rPr>
              <a:t>การเบิกเงินตอบแทนให้เป็นไปตามหลักเกณฑ์และอัตรา ดังนี้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BF3990D-0604-481A-817A-6AC3BD87D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52500"/>
            <a:ext cx="8596668" cy="5353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600" dirty="0">
                <a:solidFill>
                  <a:schemeClr val="tx1"/>
                </a:solidFill>
              </a:rPr>
              <a:t>(1) การปฏิบัติงานนอกเวลาราชการในวันทำการ ให้มีสิทธิเบิกเงินตอบแทนได้ไม่เกินวันละสี่ชั่วโมงในอัตราชั่วโมงละห้าสิบบาท</a:t>
            </a:r>
          </a:p>
          <a:p>
            <a:pPr marL="0" indent="0">
              <a:buNone/>
            </a:pPr>
            <a:r>
              <a:rPr lang="th-TH" sz="2600" dirty="0">
                <a:solidFill>
                  <a:schemeClr val="tx1"/>
                </a:solidFill>
              </a:rPr>
              <a:t>(2) การปฏิบัติงานในวันหยุดราชการ ให้มีสิทธิเบิกเงินตอบแทนได้ไม่เกินวันละเจ็ดชั่วโมงในอัตราชั่วโมงละหกสิบบาท</a:t>
            </a:r>
          </a:p>
          <a:p>
            <a:pPr marL="0" indent="0">
              <a:buNone/>
            </a:pPr>
            <a:r>
              <a:rPr lang="th-TH" sz="2600" dirty="0">
                <a:solidFill>
                  <a:schemeClr val="tx1"/>
                </a:solidFill>
              </a:rPr>
              <a:t>(3) กรณีมีความจำเป็นต้องปฏิบัติงานซึ่งเป็นภารกิจหลักของอปท.เป็นครั้งคราวหรือเป็นไปตามนโยบายของรัฐบาลหรือนโยบายของกระทรวงมหาดไทยที่มอบหมายให้อปท.ปฏิบัติ โดยมีการกำหนดระยะเวลาแน่นอนและมีลักษณะเร่งด่วนเพ</a:t>
            </a:r>
            <a:r>
              <a:rPr lang="th-TH" sz="2600" dirty="0" err="1">
                <a:solidFill>
                  <a:schemeClr val="tx1"/>
                </a:solidFill>
              </a:rPr>
              <a:t>ื่</a:t>
            </a:r>
            <a:r>
              <a:rPr lang="th-TH" sz="2600" dirty="0">
                <a:solidFill>
                  <a:schemeClr val="tx1"/>
                </a:solidFill>
              </a:rPr>
              <a:t>อมิให้เกิดความเสียหายแก่อปท.หรือประโยชน์สาธารณะ ผู้บริหารท้องถิ่นอาจสั่งการให้ปฏิบัติงานนอกเวลาราชการติดต่อกัน โดยให้มีสิทธิเบิกเงินตอบแทน เป็นรายครั้งไม่เกินครั้งละเจ็ดชั่วโมงในอัตราชั่วโมงละหกสิบบาท                                                                                   (4) การปฏิบัติงานนอกเวลาราชการหลายช่วงเวลาภายในวันเดียวกัน ให้นับเวลาปฏิบัติงานนอกเวลาราชการทุกช่วงเวลารวมกัน เพื่อเบิกเงินตอบแทนสำหรับวันนั้น                                                                                                                 (5) การปฏิบัติงานนอกเวลาราชการที่มีสิทธิได้รับเงินตอบแทนอื่นในลักษณะเดียวกันสำหรับการปฏิบัติงานนั้นแล้ว ให้เบิกได้ทางเดียว                                                                                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B649C2AC-C7AF-40E7-8119-B8DFFE4E581D}"/>
              </a:ext>
            </a:extLst>
          </p:cNvPr>
          <p:cNvSpPr txBox="1"/>
          <p:nvPr/>
        </p:nvSpPr>
        <p:spPr>
          <a:xfrm>
            <a:off x="677334" y="6389220"/>
            <a:ext cx="4870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3E8E338A-705D-4026-AEE6-1C3E4CEB0E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5362" y="0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13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B3D6DA8-EABA-4A81-BC1E-C9F5EB9E4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8"/>
            <a:ext cx="8596668" cy="5238309"/>
          </a:xfrm>
        </p:spPr>
        <p:txBody>
          <a:bodyPr>
            <a:normAutofit fontScale="90000"/>
          </a:bodyPr>
          <a:lstStyle/>
          <a:p>
            <a:r>
              <a:rPr lang="th-TH" sz="3300" b="1" dirty="0">
                <a:cs typeface="+mn-cs"/>
              </a:rPr>
              <a:t>ข้อ 8. </a:t>
            </a:r>
            <a:r>
              <a:rPr lang="th-TH" sz="3300" dirty="0">
                <a:solidFill>
                  <a:schemeClr val="tx1"/>
                </a:solidFill>
                <a:cs typeface="+mn-cs"/>
              </a:rPr>
              <a:t>การอยู่เวรรักษาการณ์ตามระเบียบว่าด้วยการรักษาความปลอดภัยแห่งชาติหรือตามระเบียบหรือคำสั่งอื่นใดเกี่ยวกับรักษาความปลอดภัยสถานที่ราชการ ไม่อาจเบิกเงินตอบแทนได้</a:t>
            </a:r>
            <a:br>
              <a:rPr lang="th-TH" sz="3300" dirty="0">
                <a:solidFill>
                  <a:schemeClr val="tx1"/>
                </a:solidFill>
                <a:cs typeface="+mn-cs"/>
              </a:rPr>
            </a:br>
            <a:r>
              <a:rPr lang="th-TH" sz="3300" b="1" dirty="0">
                <a:cs typeface="+mn-cs"/>
              </a:rPr>
              <a:t>ข้อ 9. </a:t>
            </a:r>
            <a:r>
              <a:rPr lang="th-TH" sz="3300" dirty="0">
                <a:solidFill>
                  <a:schemeClr val="tx1"/>
                </a:solidFill>
                <a:cs typeface="+mn-cs"/>
              </a:rPr>
              <a:t>การควบคุมดูแลการปฏิบัติงานนอกเวลาราชการ ให้ปฏิบัติดังนี้</a:t>
            </a:r>
            <a:br>
              <a:rPr lang="th-TH" sz="3300" dirty="0">
                <a:solidFill>
                  <a:schemeClr val="tx1"/>
                </a:solidFill>
                <a:cs typeface="+mn-cs"/>
              </a:rPr>
            </a:br>
            <a:r>
              <a:rPr lang="th-TH" sz="3300" dirty="0">
                <a:solidFill>
                  <a:schemeClr val="tx1"/>
                </a:solidFill>
                <a:cs typeface="+mn-cs"/>
              </a:rPr>
              <a:t>(1) กรณีผู้ปฏิบัติงานนอกเวลาราชการร่วมกันหลายคน ให้ผู้ปฏิบัติงานคนใดคนหนึ่งเป็นผู้รับรองการปฏิบัติงาน หากเป็นการปฏิบัติงานเพียงลำพังคนเดียว ให้ผู้ปฏิบัติงานนั้น เป็นผู้รับรอง</a:t>
            </a:r>
            <a:br>
              <a:rPr lang="th-TH" sz="3300" dirty="0">
                <a:solidFill>
                  <a:schemeClr val="tx1"/>
                </a:solidFill>
                <a:cs typeface="+mn-cs"/>
              </a:rPr>
            </a:br>
            <a:r>
              <a:rPr lang="th-TH" sz="3300" dirty="0">
                <a:solidFill>
                  <a:schemeClr val="tx1"/>
                </a:solidFill>
                <a:cs typeface="+mn-cs"/>
              </a:rPr>
              <a:t>(2) ให้รายงานผลการปฏิบัติงานนอกเวลาราชการต่อผู้มีอำนาจอนุมัติตามข้อ 6 ภายในสิบห้าวันนับแต่วันที่เสร็จสิ้นการปฏิบัติงาน </a:t>
            </a:r>
            <a:br>
              <a:rPr lang="th-TH" sz="3300" dirty="0">
                <a:solidFill>
                  <a:schemeClr val="tx1"/>
                </a:solidFill>
                <a:cs typeface="+mn-cs"/>
              </a:rPr>
            </a:br>
            <a:r>
              <a:rPr lang="th-TH" sz="3300" b="1" dirty="0">
                <a:cs typeface="+mn-cs"/>
              </a:rPr>
              <a:t>ข้อ 10. </a:t>
            </a:r>
            <a:r>
              <a:rPr lang="th-TH" sz="3300" dirty="0">
                <a:solidFill>
                  <a:schemeClr val="tx1"/>
                </a:solidFill>
                <a:cs typeface="+mn-cs"/>
              </a:rPr>
              <a:t>หลักฐานการเบิกจ่ายเงินตอบแทนการปฏิบัติงานนอกเวลาราชการให้เป็นไปตามที่กรมส่งเสริมการปกครองท้องถิ่นกำหนด</a:t>
            </a:r>
            <a:br>
              <a:rPr lang="th-TH" sz="3300" dirty="0">
                <a:solidFill>
                  <a:schemeClr val="tx1"/>
                </a:solidFill>
              </a:rPr>
            </a:br>
            <a:br>
              <a:rPr lang="th-TH" dirty="0"/>
            </a:br>
            <a:endParaRPr lang="th-TH" dirty="0"/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DFCE85FB-0749-40FD-85BD-70CBEA44FBA2}"/>
              </a:ext>
            </a:extLst>
          </p:cNvPr>
          <p:cNvSpPr txBox="1"/>
          <p:nvPr/>
        </p:nvSpPr>
        <p:spPr>
          <a:xfrm>
            <a:off x="677334" y="5995840"/>
            <a:ext cx="4692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A5871533-67E0-44AD-B503-52F3D424A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386" y="0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36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3BBBCD5-B831-444B-8E51-F2C739810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727944"/>
          </a:xfrm>
        </p:spPr>
        <p:txBody>
          <a:bodyPr>
            <a:noAutofit/>
          </a:bodyPr>
          <a:lstStyle/>
          <a:p>
            <a:r>
              <a:rPr lang="th-TH" sz="2800" b="1" dirty="0">
                <a:cs typeface="+mn-cs"/>
              </a:rPr>
              <a:t>ข้อ 11. </a:t>
            </a:r>
            <a:r>
              <a:rPr lang="th-TH" sz="2800" dirty="0">
                <a:solidFill>
                  <a:schemeClr val="tx1"/>
                </a:solidFill>
                <a:cs typeface="+mn-cs"/>
              </a:rPr>
              <a:t>การปฏิบัติงานนอกเวลาราชการและการเบิกจ่ายเงินที่ได้ดำเนินการตามหลักเกณฑ์หรือแนวทางการปฏิบัติตามหนังสือกระทรวงมหาดไทย ที่ มท. 0808.4/ว1562 ลว. 25 พ.ค. 2550 ที่ได้กำหนดไว้ก่อนวันที่ระเบียบนี้ใช้บังคับ ให้ถือว่าเป็นการปฏิบัติงานนอกเวลาราชการและการเบิกจ่ายเงินตามระเบียบนี้ </a:t>
            </a:r>
            <a:br>
              <a:rPr lang="th-TH" sz="2800" dirty="0">
                <a:solidFill>
                  <a:schemeClr val="tx1"/>
                </a:solidFill>
                <a:cs typeface="+mn-cs"/>
              </a:rPr>
            </a:br>
            <a:r>
              <a:rPr lang="th-TH" sz="2800" dirty="0">
                <a:solidFill>
                  <a:schemeClr val="tx1"/>
                </a:solidFill>
                <a:cs typeface="+mn-cs"/>
              </a:rPr>
              <a:t>	สำหรับการปฏิบัติงานนอกเวลาราชการและการเบิกจ่ายเงินที่ยังดำเนินการไม่แล้วเสร็จก่อนวันที่ระเบียบนี้ใช้บังคับให้ดำเนินการไม่แล้วเสร็จก่อนวันที่ระเบียบนี้ใช้บังคับให้ดำเนินการตามหลักเกณฑ์หรือแนวทางการปฏิบัติตามหนังสือกระทรวงมหาดไทยดังกล่าวต่อไปจนแล้วเสร็จ</a:t>
            </a:r>
            <a:br>
              <a:rPr lang="th-TH" sz="2800" dirty="0">
                <a:solidFill>
                  <a:schemeClr val="tx1"/>
                </a:solidFill>
                <a:cs typeface="+mn-cs"/>
              </a:rPr>
            </a:br>
            <a:r>
              <a:rPr lang="th-TH" sz="2800" b="1" dirty="0">
                <a:cs typeface="+mn-cs"/>
              </a:rPr>
              <a:t>ข้อ 12. </a:t>
            </a:r>
            <a:r>
              <a:rPr lang="th-TH" sz="2800" dirty="0">
                <a:solidFill>
                  <a:schemeClr val="tx1"/>
                </a:solidFill>
                <a:cs typeface="+mn-cs"/>
              </a:rPr>
              <a:t>ให้ปลัดกระทรวงมหาดไทยรักษาการให้เป็นไปตามระเบียบนี้ และให้มีอำนาจ ตีความวินิจฉัยปัญหา กำหนดหลักเกณฑ์ และวิธีปฏิบัติ เพื่อดำเนินการให้เป็นไปตามระเบียบนี้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441CBDFE-1FE2-4419-B1B4-166FE7BBC78D}"/>
              </a:ext>
            </a:extLst>
          </p:cNvPr>
          <p:cNvSpPr txBox="1"/>
          <p:nvPr/>
        </p:nvSpPr>
        <p:spPr>
          <a:xfrm>
            <a:off x="677334" y="5947144"/>
            <a:ext cx="4758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1C3F68A0-9A3F-473A-9796-F85F652FE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817" y="0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942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630F9CC-870F-431E-8714-086BF3082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>
                <a:cs typeface="+mn-cs"/>
              </a:rPr>
              <a:t>หลักฐาน/เอกสารที่ใช้เบิกจ่ายค่าตอบแทน</a:t>
            </a:r>
            <a:br>
              <a:rPr lang="th-TH" dirty="0">
                <a:cs typeface="+mn-cs"/>
              </a:rPr>
            </a:br>
            <a:r>
              <a:rPr lang="th-TH" dirty="0">
                <a:cs typeface="+mn-cs"/>
              </a:rPr>
              <a:t>การปฏิบัติงานนอกเวลาราชการ/เอกสารประกอบฎีกา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AEBFE73-D8D9-4EF7-93D3-9A6708E81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92326"/>
            <a:ext cx="8596668" cy="3649036"/>
          </a:xfrm>
        </p:spPr>
        <p:txBody>
          <a:bodyPr>
            <a:normAutofit/>
          </a:bodyPr>
          <a:lstStyle/>
          <a:p>
            <a:r>
              <a:rPr lang="th-TH" sz="2800" dirty="0">
                <a:solidFill>
                  <a:schemeClr val="tx1"/>
                </a:solidFill>
              </a:rPr>
              <a:t>1. บันทึกขออนุมัติและคำสั่งแต่งตั้งเจ้าหน้าที่ที่ปฏิบัติงานนอกเวลาราชการ</a:t>
            </a:r>
          </a:p>
          <a:p>
            <a:r>
              <a:rPr lang="th-TH" sz="2800" dirty="0">
                <a:solidFill>
                  <a:schemeClr val="tx1"/>
                </a:solidFill>
              </a:rPr>
              <a:t>2. บัญชีลงเวลาการปฏิบัติงานนอกเวลาราชการ</a:t>
            </a:r>
          </a:p>
          <a:p>
            <a:r>
              <a:rPr lang="th-TH" sz="2800" dirty="0">
                <a:solidFill>
                  <a:schemeClr val="tx1"/>
                </a:solidFill>
              </a:rPr>
              <a:t>3. หลักฐานการเบิกจ่ายเงินค่าตอบแทนการปฏิบัติงานนอกเวลาราชการตามแบบที่กำหนด พร้อมลงลายมือชื่อผู้รับเงิน</a:t>
            </a:r>
          </a:p>
          <a:p>
            <a:r>
              <a:rPr lang="th-TH" sz="2800" dirty="0">
                <a:solidFill>
                  <a:schemeClr val="tx1"/>
                </a:solidFill>
              </a:rPr>
              <a:t>4. รายงานผลการปฏิบัติงานนอกเวลาราชการ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C319E519-D850-4FD5-BFC4-C465DC49BACA}"/>
              </a:ext>
            </a:extLst>
          </p:cNvPr>
          <p:cNvSpPr txBox="1"/>
          <p:nvPr/>
        </p:nvSpPr>
        <p:spPr>
          <a:xfrm>
            <a:off x="677334" y="5921582"/>
            <a:ext cx="4658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sp>
        <p:nvSpPr>
          <p:cNvPr id="5" name="ลูกศร: ลง 4">
            <a:extLst>
              <a:ext uri="{FF2B5EF4-FFF2-40B4-BE49-F238E27FC236}">
                <a16:creationId xmlns:a16="http://schemas.microsoft.com/office/drawing/2014/main" id="{9701A39F-15C2-4F49-A121-DC99C2AC3136}"/>
              </a:ext>
            </a:extLst>
          </p:cNvPr>
          <p:cNvSpPr/>
          <p:nvPr/>
        </p:nvSpPr>
        <p:spPr>
          <a:xfrm>
            <a:off x="3831817" y="1739014"/>
            <a:ext cx="484632" cy="5422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83FACF1E-26CB-4F6C-85DE-94952B3B5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2228" y="0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275442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428</TotalTime>
  <Words>1327</Words>
  <Application>Microsoft Office PowerPoint</Application>
  <PresentationFormat>แบบจอกว้าง</PresentationFormat>
  <Paragraphs>39</Paragraphs>
  <Slides>9</Slides>
  <Notes>2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เหลี่ยมเพชร</vt:lpstr>
      <vt:lpstr>ระเบียบกระทรวงมหาดไทย  ว่าด้วยการเบิกจ่ายเงินตอบแทน การปฏิบัติงานนอกเวลาราชการขององค์กรปกครองส่วนท้องถิ่น พ.ศ.2559</vt:lpstr>
      <vt:lpstr> โดยที่เป็นการสมควรให้มีระเบียบเกี่ยวกับการเบิกจ่ายเงินตอบแทน การปฎิบัติงานนอกเวลาราชการขององค์กรปกครองส่วนท้องถิ่น               เพื่อให้องค์กรปกครองส่วนท้องถิ่นถือปฏิบัติ</vt:lpstr>
      <vt:lpstr>ข้อ 4. ในระเบียบนี้</vt:lpstr>
      <vt:lpstr>(ต่อ)</vt:lpstr>
      <vt:lpstr>งานนำเสนอ PowerPoint</vt:lpstr>
      <vt:lpstr>ข้อ 7. การเบิกเงินตอบแทนให้เป็นไปตามหลักเกณฑ์และอัตรา ดังนี้</vt:lpstr>
      <vt:lpstr>ข้อ 8. การอยู่เวรรักษาการณ์ตามระเบียบว่าด้วยการรักษาความปลอดภัยแห่งชาติหรือตามระเบียบหรือคำสั่งอื่นใดเกี่ยวกับรักษาความปลอดภัยสถานที่ราชการ ไม่อาจเบิกเงินตอบแทนได้ ข้อ 9. การควบคุมดูแลการปฏิบัติงานนอกเวลาราชการ ให้ปฏิบัติดังนี้ (1) กรณีผู้ปฏิบัติงานนอกเวลาราชการร่วมกันหลายคน ให้ผู้ปฏิบัติงานคนใดคนหนึ่งเป็นผู้รับรองการปฏิบัติงาน หากเป็นการปฏิบัติงานเพียงลำพังคนเดียว ให้ผู้ปฏิบัติงานนั้น เป็นผู้รับรอง (2) ให้รายงานผลการปฏิบัติงานนอกเวลาราชการต่อผู้มีอำนาจอนุมัติตามข้อ 6 ภายในสิบห้าวันนับแต่วันที่เสร็จสิ้นการปฏิบัติงาน  ข้อ 10. หลักฐานการเบิกจ่ายเงินตอบแทนการปฏิบัติงานนอกเวลาราชการให้เป็นไปตามที่กรมส่งเสริมการปกครองท้องถิ่นกำหนด  </vt:lpstr>
      <vt:lpstr>ข้อ 11. การปฏิบัติงานนอกเวลาราชการและการเบิกจ่ายเงินที่ได้ดำเนินการตามหลักเกณฑ์หรือแนวทางการปฏิบัติตามหนังสือกระทรวงมหาดไทย ที่ มท. 0808.4/ว1562 ลว. 25 พ.ค. 2550 ที่ได้กำหนดไว้ก่อนวันที่ระเบียบนี้ใช้บังคับ ให้ถือว่าเป็นการปฏิบัติงานนอกเวลาราชการและการเบิกจ่ายเงินตามระเบียบนี้   สำหรับการปฏิบัติงานนอกเวลาราชการและการเบิกจ่ายเงินที่ยังดำเนินการไม่แล้วเสร็จก่อนวันที่ระเบียบนี้ใช้บังคับให้ดำเนินการไม่แล้วเสร็จก่อนวันที่ระเบียบนี้ใช้บังคับให้ดำเนินการตามหลักเกณฑ์หรือแนวทางการปฏิบัติตามหนังสือกระทรวงมหาดไทยดังกล่าวต่อไปจนแล้วเสร็จ ข้อ 12. ให้ปลัดกระทรวงมหาดไทยรักษาการให้เป็นไปตามระเบียบนี้ และให้มีอำนาจ ตีความวินิจฉัยปัญหา กำหนดหลักเกณฑ์ และวิธีปฏิบัติ เพื่อดำเนินการให้เป็นไปตามระเบียบนี้</vt:lpstr>
      <vt:lpstr>หลักฐาน/เอกสารที่ใช้เบิกจ่ายค่าตอบแทน การปฏิบัติงานนอกเวลาราชการ/เอกสารประกอบฎีกา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ระเบียบกระทรวงมหาดไทย  ว่าด้วยการเบิกจ่ายเงินตอบแทน การปฎิบัติงานนอกเวลาราชการของอปท. พ.ศ.2559</dc:title>
  <dc:creator>Wanmongkhon Amnuaiphon</dc:creator>
  <cp:lastModifiedBy>Wanmongkhon Amnuaiphon</cp:lastModifiedBy>
  <cp:revision>78</cp:revision>
  <dcterms:created xsi:type="dcterms:W3CDTF">2025-07-29T06:32:10Z</dcterms:created>
  <dcterms:modified xsi:type="dcterms:W3CDTF">2025-08-08T07:42:33Z</dcterms:modified>
</cp:coreProperties>
</file>